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ld Standard TT"/>
      <p:regular r:id="rId16"/>
      <p:bold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1a4c024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1a4c024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0f6260db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0f6260db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0f6260db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0f6260db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0f6260d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0f6260d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0f6260db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0f6260db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0f6260db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0f6260db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0f6260db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0f6260db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0f6260db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0f6260db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0f6260db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0f6260db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hyperlink" Target="https://www.basicfantasy.org/" TargetMode="External"/><Relationship Id="rId5" Type="http://schemas.openxmlformats.org/officeDocument/2006/relationships/hyperlink" Target="https://tableplop.com/" TargetMode="External"/><Relationship Id="rId6" Type="http://schemas.openxmlformats.org/officeDocument/2006/relationships/hyperlink" Target="https://planetcalc.com/8735/" TargetMode="External"/><Relationship Id="rId7" Type="http://schemas.openxmlformats.org/officeDocument/2006/relationships/hyperlink" Target="https://github.com/brooocifer/tableplop-content" TargetMode="External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hyperlink" Target="https://www.basicfantas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ableplop.com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10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hyperlink" Target="https://planetcalc.com/8735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brooocifer/tableplop-content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Tableplop: Hacking a Free VTT for OSR via Curve Fitting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50"/>
            <a:ext cx="22020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Brucifer             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350" y="3141850"/>
            <a:ext cx="2001650" cy="20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826" y="3774975"/>
            <a:ext cx="784251" cy="787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019425" y="3753075"/>
            <a:ext cx="548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Disclaimer: This is not so much a talk about</a:t>
            </a:r>
            <a:endParaRPr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</a:t>
            </a:r>
            <a:r>
              <a:rPr lang="en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Cybersecurity Hack, more a talk about a </a:t>
            </a:r>
            <a:endParaRPr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Hack for fun (and profit?)</a:t>
            </a:r>
            <a:endParaRPr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ctrTitle"/>
          </p:nvPr>
        </p:nvSpPr>
        <p:spPr>
          <a:xfrm>
            <a:off x="512700" y="1450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Thank You!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512700" y="3840650"/>
            <a:ext cx="22020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Brucifer             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826" y="3774975"/>
            <a:ext cx="784251" cy="78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625025" y="1802100"/>
            <a:ext cx="80064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ld Standard TT"/>
              <a:buChar char="●"/>
            </a:pPr>
            <a:r>
              <a:rPr lang="en" sz="2100" u="sng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https://basicfantasy.org/</a:t>
            </a:r>
            <a:endParaRPr sz="21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ld Standard TT"/>
              <a:buChar char="●"/>
            </a:pPr>
            <a:r>
              <a:rPr lang="en" sz="2100" u="sng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https://tableplop.com/</a:t>
            </a:r>
            <a:r>
              <a:rPr lang="en" sz="21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21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ld Standard TT"/>
              <a:buChar char="●"/>
            </a:pPr>
            <a:r>
              <a:rPr lang="en" sz="2100" u="sng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https://planetcalc.com/8735/</a:t>
            </a:r>
            <a:endParaRPr sz="2100">
              <a:solidFill>
                <a:schemeClr val="accen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Old Standard TT"/>
              <a:buChar char="●"/>
            </a:pPr>
            <a:r>
              <a:rPr lang="en" sz="2100" u="sng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https://github.com/brooocifer/tableplop-content</a:t>
            </a:r>
            <a:endParaRPr sz="17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4225" y="2825125"/>
            <a:ext cx="2399775" cy="23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828" y="2971900"/>
            <a:ext cx="1956926" cy="269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22025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Playing/DM’ing since late 1970’s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Edition Wars here - simply what I know best</a:t>
            </a:r>
            <a:endParaRPr/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OSR, Why VTT, Why Free?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750" y="445025"/>
            <a:ext cx="2828539" cy="243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013" y="3499500"/>
            <a:ext cx="2740026" cy="16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735463"/>
            <a:ext cx="85206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 from in-person to remote 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Tried Play-by-Post, interesting, not satisfying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2393700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I’m cheap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4080450"/>
            <a:ext cx="85206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It’s Free</a:t>
            </a:r>
            <a:r>
              <a:rPr lang="en"/>
              <a:t>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https://basicfantasy.org/</a:t>
            </a:r>
            <a:r>
              <a:rPr lang="en"/>
              <a:t> 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2757650"/>
            <a:ext cx="8520600" cy="14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Started with BECMI/Rules Cyclopedia, moved to Basic Fantasy RPG - an OSR based on original B/X rules, but…                    updated with some more modern concepts - Ascending AC, </a:t>
            </a:r>
            <a:br>
              <a:rPr lang="en"/>
            </a:br>
            <a:r>
              <a:rPr lang="en"/>
              <a:t>Separation of Race/Class, etc.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Tableplop?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0582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supported VTT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and Lightweight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Free/Patreon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https://tableplop.com/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 5e character templates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your own character templates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expr-eval for formulas/calculations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445" y="445025"/>
            <a:ext cx="411385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94650"/>
            <a:ext cx="5490576" cy="308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3265" y="2571750"/>
            <a:ext cx="342903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9650" y="3094650"/>
            <a:ext cx="3114676" cy="199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95650"/>
            <a:ext cx="4887198" cy="405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824" y="150475"/>
            <a:ext cx="4532978" cy="26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1241" y="838225"/>
            <a:ext cx="4394912" cy="27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0050" y="2417775"/>
            <a:ext cx="1522191" cy="261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2855" y="2417775"/>
            <a:ext cx="4169449" cy="26120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558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OSR Tables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6150" y="635050"/>
            <a:ext cx="2197850" cy="11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Modern games use simple formulas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OSR games tend to use tables for: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Ability Bonus/Penalty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Experience Point Progression (by class)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Spell Allotments (by class)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Hit Dice (by class)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Special Abilities (Thief, Bard, Assassin, Ranger,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Carrying Capacity (for Equipment, by Race)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Monster Experience Points (by Hit Dice and Special Abilities)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 Bonus (by class and level/Hit Dice)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Cleric vs. Undead; Turning (by class and Hit Dice)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Saving Throws (by class with race bonuses)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on, and on, and on…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4063" y="3328525"/>
            <a:ext cx="2279925" cy="12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050" y="4318074"/>
            <a:ext cx="3900850" cy="196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OSR Tables (cont.)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971575"/>
            <a:ext cx="85206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Tableplop and most VTTs, there is no mechanism for storing/accessing tables, simple formulas only are supported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many OSR games, there is no rhyme or reason why the tables were built or populated as they are (“because Gygax wrote it that way”)</a:t>
            </a:r>
            <a:endParaRPr i="1"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918" y="2571750"/>
            <a:ext cx="3326082" cy="2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311700" y="3876675"/>
            <a:ext cx="5486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i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Works for any game with tables/rules that are</a:t>
            </a:r>
            <a:br>
              <a:rPr i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i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copyrighted, because this is just math and</a:t>
            </a:r>
            <a:br>
              <a:rPr i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i="1" lang="en" sz="18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copyright protection does not apply</a:t>
            </a:r>
            <a:r>
              <a:rPr i="1"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2038375"/>
            <a:ext cx="8520600" cy="19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Ex: D&amp;D Original Edition (1974) Magic-User XP per Level: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Represent the table values with a </a:t>
            </a:r>
            <a:br>
              <a:rPr lang="en"/>
            </a:br>
            <a:r>
              <a:rPr lang="en"/>
              <a:t>mathematical function. This requires being able to </a:t>
            </a:r>
            <a:br>
              <a:rPr lang="en"/>
            </a:br>
            <a:r>
              <a:rPr lang="en"/>
              <a:t>represent the table values to the function curve on</a:t>
            </a:r>
            <a:br>
              <a:rPr lang="en"/>
            </a:br>
            <a:r>
              <a:rPr lang="en"/>
              <a:t>A graph. Discovering that function is known as </a:t>
            </a:r>
            <a:br>
              <a:rPr lang="en"/>
            </a:br>
            <a:r>
              <a:rPr lang="en"/>
              <a:t>“Curve Fitting”</a:t>
            </a:r>
            <a:endParaRPr i="1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175" y="2505075"/>
            <a:ext cx="3115625" cy="22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577" y="1058225"/>
            <a:ext cx="1510809" cy="388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325" y="2409525"/>
            <a:ext cx="3453325" cy="26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0800" y="1058225"/>
            <a:ext cx="3522400" cy="18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Example: Ability Bonus/Penalty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1171600"/>
            <a:ext cx="51345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Classics: Strength, Intelligence, </a:t>
            </a:r>
            <a:r>
              <a:rPr lang="en" sz="1600"/>
              <a:t>Wisdom,</a:t>
            </a:r>
            <a:br>
              <a:rPr lang="en" sz="1600"/>
            </a:br>
            <a:r>
              <a:rPr lang="en" sz="1600"/>
              <a:t>Constitution, </a:t>
            </a:r>
            <a:r>
              <a:rPr lang="en" sz="1600"/>
              <a:t>Dexterity, </a:t>
            </a:r>
            <a:r>
              <a:rPr lang="en" sz="1600"/>
              <a:t>Charisma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5e Formula: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=floor((</a:t>
            </a:r>
            <a:r>
              <a:rPr lang="en" sz="16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ability-score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)/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860447"/>
            <a:ext cx="5134500" cy="29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Curve Fitting Calculator: </a:t>
            </a:r>
            <a:br>
              <a:rPr lang="en"/>
            </a:br>
            <a:r>
              <a:rPr lang="en" sz="1700" u="sng">
                <a:solidFill>
                  <a:schemeClr val="hlink"/>
                </a:solidFill>
                <a:hlinkClick r:id="rId6"/>
              </a:rPr>
              <a:t>https://planetcalc.com/8735/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5-th order polynomial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 digit precision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ROUND() function to output a whole integer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=round((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-7.483032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 + (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2.396571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ability-score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 - (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0.3875923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ability-score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)) + (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0.03564341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ability-score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)) - (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0.001667064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ability-score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)) + (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0.00003175359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ability-score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600" y="3280150"/>
            <a:ext cx="1946700" cy="1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Complex Example: THAC0 Attack Table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058225"/>
            <a:ext cx="8520600" cy="339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functions for smaller ranges (</a:t>
            </a:r>
            <a:r>
              <a:rPr lang="en">
                <a:solidFill>
                  <a:srgbClr val="FF0000"/>
                </a:solidFill>
              </a:rPr>
              <a:t>1-10</a:t>
            </a:r>
            <a:r>
              <a:rPr lang="en"/>
              <a:t>, </a:t>
            </a:r>
            <a:r>
              <a:rPr lang="en">
                <a:solidFill>
                  <a:srgbClr val="00FF00"/>
                </a:solidFill>
              </a:rPr>
              <a:t>11-24</a:t>
            </a:r>
            <a:r>
              <a:rPr lang="en"/>
              <a:t>, </a:t>
            </a:r>
            <a:r>
              <a:rPr lang="en">
                <a:solidFill>
                  <a:srgbClr val="9900FF"/>
                </a:solidFill>
              </a:rPr>
              <a:t>24+</a:t>
            </a:r>
            <a:r>
              <a:rPr lang="en"/>
              <a:t> Hit Dice)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8th-order polynomials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 digit precision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Curve Fitting (BECMI Magic-User THAC0):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=if(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,round(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0.0000979010024957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0.0037701484098117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0.0585601565116233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0.470831183288496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2.09994463764019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5.21393817229583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6.8936121164948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4.35177853567679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19.998376236763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),if(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,round(-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0.0000002816508653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0.00012511414154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0.0193577908855009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1.54068450049682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72.0234056905753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2066.24868704549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35920.5086979828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348299.783251627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1448542.05949315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),round(-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0.0000019574045683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0.0002302221698072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0.0110955503602492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0.275551515097848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3.48834091630104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13.7088413619814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171.11095383838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2171.25709582529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900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lv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7232.63043272231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)))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-5940" l="0" r="0" t="5940"/>
          <a:stretch/>
        </p:blipFill>
        <p:spPr>
          <a:xfrm>
            <a:off x="311698" y="3858450"/>
            <a:ext cx="3317000" cy="10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5550" y="4084613"/>
            <a:ext cx="2643200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811813" y="2404100"/>
            <a:ext cx="7956925" cy="334650"/>
          </a:xfrm>
          <a:custGeom>
            <a:rect b="b" l="l" r="r" t="t"/>
            <a:pathLst>
              <a:path extrusionOk="0" h="13386" w="318277">
                <a:moveTo>
                  <a:pt x="0" y="0"/>
                </a:moveTo>
                <a:lnTo>
                  <a:pt x="0" y="13386"/>
                </a:lnTo>
                <a:lnTo>
                  <a:pt x="256803" y="13386"/>
                </a:lnTo>
                <a:lnTo>
                  <a:pt x="256308" y="6941"/>
                </a:lnTo>
                <a:lnTo>
                  <a:pt x="318277" y="6445"/>
                </a:lnTo>
                <a:lnTo>
                  <a:pt x="318277" y="0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Google Shape;131;p19"/>
          <p:cNvSpPr/>
          <p:nvPr/>
        </p:nvSpPr>
        <p:spPr>
          <a:xfrm>
            <a:off x="793225" y="2553150"/>
            <a:ext cx="7994100" cy="483375"/>
          </a:xfrm>
          <a:custGeom>
            <a:rect b="b" l="l" r="r" t="t"/>
            <a:pathLst>
              <a:path extrusionOk="0" h="19335" w="319764">
                <a:moveTo>
                  <a:pt x="257794" y="496"/>
                </a:moveTo>
                <a:lnTo>
                  <a:pt x="319764" y="0"/>
                </a:lnTo>
                <a:lnTo>
                  <a:pt x="319764" y="12890"/>
                </a:lnTo>
                <a:lnTo>
                  <a:pt x="197312" y="13386"/>
                </a:lnTo>
                <a:lnTo>
                  <a:pt x="197807" y="19335"/>
                </a:lnTo>
                <a:lnTo>
                  <a:pt x="0" y="19335"/>
                </a:lnTo>
                <a:lnTo>
                  <a:pt x="495" y="6941"/>
                </a:lnTo>
                <a:lnTo>
                  <a:pt x="257794" y="6941"/>
                </a:lnTo>
                <a:close/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Google Shape;132;p19"/>
          <p:cNvSpPr/>
          <p:nvPr/>
        </p:nvSpPr>
        <p:spPr>
          <a:xfrm>
            <a:off x="818000" y="2875400"/>
            <a:ext cx="7981725" cy="508150"/>
          </a:xfrm>
          <a:custGeom>
            <a:rect b="b" l="l" r="r" t="t"/>
            <a:pathLst>
              <a:path extrusionOk="0" h="20326" w="319269">
                <a:moveTo>
                  <a:pt x="197312" y="496"/>
                </a:moveTo>
                <a:lnTo>
                  <a:pt x="319269" y="0"/>
                </a:lnTo>
                <a:lnTo>
                  <a:pt x="319269" y="12890"/>
                </a:lnTo>
                <a:lnTo>
                  <a:pt x="123444" y="12890"/>
                </a:lnTo>
                <a:lnTo>
                  <a:pt x="123444" y="19830"/>
                </a:lnTo>
                <a:lnTo>
                  <a:pt x="0" y="20326"/>
                </a:lnTo>
                <a:lnTo>
                  <a:pt x="0" y="5949"/>
                </a:lnTo>
                <a:lnTo>
                  <a:pt x="196816" y="6445"/>
                </a:lnTo>
                <a:close/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Outside the Box: THAC0 Attack Table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171600"/>
            <a:ext cx="8520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Noticed a trend, </a:t>
            </a:r>
            <a:r>
              <a:rPr i="1" lang="en" sz="7200"/>
              <a:t>y</a:t>
            </a:r>
            <a:r>
              <a:rPr lang="en" sz="7200"/>
              <a:t> values were the same in each set of 5 numbers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608925"/>
            <a:ext cx="3895725" cy="29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619050" y="4468025"/>
            <a:ext cx="79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Easily solved using the CEILING function:	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=-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*ceiling(</a:t>
            </a:r>
            <a:r>
              <a:rPr lang="en">
                <a:solidFill>
                  <a:srgbClr val="F7981D"/>
                </a:solidFill>
                <a:latin typeface="Consolas"/>
                <a:ea typeface="Consolas"/>
                <a:cs typeface="Consolas"/>
                <a:sym typeface="Consolas"/>
              </a:rPr>
              <a:t>hd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lang="en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&amp; Monster Templates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97425" y="9398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https://github.com/brooocifer/tableplop-content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" y="1376525"/>
            <a:ext cx="8820149" cy="426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851" y="829831"/>
            <a:ext cx="2712450" cy="32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850" y="1079275"/>
            <a:ext cx="2712456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716775"/>
            <a:ext cx="610669" cy="6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